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  <p:sldMasterId id="2147483786" r:id="rId2"/>
  </p:sldMasterIdLst>
  <p:notesMasterIdLst>
    <p:notesMasterId r:id="rId19"/>
  </p:notesMasterIdLst>
  <p:sldIdLst>
    <p:sldId id="344" r:id="rId3"/>
    <p:sldId id="351" r:id="rId4"/>
    <p:sldId id="345" r:id="rId5"/>
    <p:sldId id="346" r:id="rId6"/>
    <p:sldId id="323" r:id="rId7"/>
    <p:sldId id="352" r:id="rId8"/>
    <p:sldId id="357" r:id="rId9"/>
    <p:sldId id="363" r:id="rId10"/>
    <p:sldId id="356" r:id="rId11"/>
    <p:sldId id="355" r:id="rId12"/>
    <p:sldId id="359" r:id="rId13"/>
    <p:sldId id="360" r:id="rId14"/>
    <p:sldId id="362" r:id="rId15"/>
    <p:sldId id="361" r:id="rId16"/>
    <p:sldId id="325" r:id="rId17"/>
    <p:sldId id="350" r:id="rId1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43"/>
  </p:normalViewPr>
  <p:slideViewPr>
    <p:cSldViewPr snapToGrid="0" showGuides="1">
      <p:cViewPr varScale="1">
        <p:scale>
          <a:sx n="140" d="100"/>
          <a:sy n="140" d="100"/>
        </p:scale>
        <p:origin x="10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1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6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2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62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11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116887" y="2276260"/>
            <a:ext cx="2917151" cy="28672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912020" y="2012732"/>
            <a:ext cx="3011305" cy="226819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3825188" y="2635357"/>
            <a:ext cx="916513" cy="161487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0197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37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0A4ED-6D2E-47FD-94E1-D4A0D0C51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31" y="-3395"/>
            <a:ext cx="5197006" cy="51502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38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FA2772-7834-4C16-B197-77EAB820B82E}"/>
              </a:ext>
            </a:extLst>
          </p:cNvPr>
          <p:cNvGrpSpPr/>
          <p:nvPr userDrawn="1"/>
        </p:nvGrpSpPr>
        <p:grpSpPr>
          <a:xfrm>
            <a:off x="3987014" y="1117670"/>
            <a:ext cx="1169972" cy="1169972"/>
            <a:chOff x="-3463612" y="283187"/>
            <a:chExt cx="5935677" cy="59356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5490A0-168B-40CA-94E9-2B2A4A271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9156" y="462931"/>
              <a:ext cx="5626766" cy="5576189"/>
            </a:xfrm>
            <a:prstGeom prst="rect">
              <a:avLst/>
            </a:prstGeom>
            <a:effectLst/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CC30F70-81CF-4E65-ABF7-FCC332127C74}"/>
                </a:ext>
              </a:extLst>
            </p:cNvPr>
            <p:cNvSpPr/>
            <p:nvPr/>
          </p:nvSpPr>
          <p:spPr>
            <a:xfrm>
              <a:off x="-3463612" y="283187"/>
              <a:ext cx="5935677" cy="593567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rgbClr val="FFFFFF">
                    <a:alpha val="82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748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E7BECD4-DE9C-4014-9C8D-4AE304EEC3F9}"/>
              </a:ext>
            </a:extLst>
          </p:cNvPr>
          <p:cNvGrpSpPr/>
          <p:nvPr userDrawn="1"/>
        </p:nvGrpSpPr>
        <p:grpSpPr>
          <a:xfrm>
            <a:off x="820612" y="1136061"/>
            <a:ext cx="2850636" cy="2850636"/>
            <a:chOff x="-3463612" y="283187"/>
            <a:chExt cx="5935677" cy="59356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039CFFF-E887-47A6-A256-323E20F74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9156" y="462931"/>
              <a:ext cx="5626766" cy="5576189"/>
            </a:xfrm>
            <a:prstGeom prst="rect">
              <a:avLst/>
            </a:prstGeom>
            <a:effectLst/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ED3756B-6420-4FAE-8F02-D7CE75336226}"/>
                </a:ext>
              </a:extLst>
            </p:cNvPr>
            <p:cNvSpPr/>
            <p:nvPr/>
          </p:nvSpPr>
          <p:spPr>
            <a:xfrm>
              <a:off x="-3463612" y="283187"/>
              <a:ext cx="5935677" cy="593567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0000">
                  <a:srgbClr val="FFFFFF">
                    <a:alpha val="82000"/>
                  </a:srgbClr>
                </a:gs>
                <a:gs pos="76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41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39096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00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03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72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9108" y="1529507"/>
            <a:ext cx="1110699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 dirty="0"/>
              <a:t>Drag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217119" y="1529507"/>
            <a:ext cx="1110699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 dirty="0"/>
              <a:t>Drag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9108" y="2948152"/>
            <a:ext cx="1110699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 dirty="0"/>
              <a:t>Drag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217119" y="2948152"/>
            <a:ext cx="1110699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 dirty="0"/>
              <a:t>Drag picture</a:t>
            </a:r>
          </a:p>
        </p:txBody>
      </p:sp>
    </p:spTree>
    <p:extLst>
      <p:ext uri="{BB962C8B-B14F-4D97-AF65-F5344CB8AC3E}">
        <p14:creationId xmlns:p14="http://schemas.microsoft.com/office/powerpoint/2010/main" val="25075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571999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572001" y="2571750"/>
            <a:ext cx="4571999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1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11548" y="3590767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911548" y="1575980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766157" y="1575980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640221" y="1575980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08272" y="2553618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72609" y="2558369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36945" y="2558369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501281" y="2558369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766157" y="3585540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640221" y="3585540"/>
            <a:ext cx="1722121" cy="7838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6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6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669245" y="1568259"/>
            <a:ext cx="2429369" cy="13799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3364806" y="1568259"/>
            <a:ext cx="2429369" cy="13799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6060366" y="1568259"/>
            <a:ext cx="2429369" cy="13799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3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" y="1573587"/>
            <a:ext cx="3428702" cy="31518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5715298" y="1573587"/>
            <a:ext cx="3428702" cy="31518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7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23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7" r:id="rId2"/>
    <p:sldLayoutId id="2147483768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534E19-26C1-4B1D-B11D-54543D6A03D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98049" y="302615"/>
            <a:ext cx="736236" cy="7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2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8" r:id="rId10"/>
    <p:sldLayoutId id="2147483796" r:id="rId11"/>
    <p:sldLayoutId id="2147483799" r:id="rId12"/>
    <p:sldLayoutId id="2147483797" r:id="rId13"/>
  </p:sldLayoutIdLst>
  <p:hf hdr="0" ftr="0" dt="0"/>
  <p:txStyles>
    <p:titleStyle>
      <a:lvl1pPr algn="l" defTabSz="685629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0" indent="0" algn="l" defTabSz="68562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5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342815" indent="0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685629" indent="0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9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028443" indent="0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75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371257" indent="0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75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1885479" indent="-171407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3" indent="-171407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07" indent="-171407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22" indent="-171407" algn="l" defTabSz="68562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5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29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3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2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6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00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5" algn="l" defTabSz="6856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80075" y="2140082"/>
            <a:ext cx="5033916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——</a:t>
            </a: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企业移动云应用开发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0075" y="1252725"/>
            <a:ext cx="5152949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spc="-15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Android</a:t>
            </a:r>
            <a:r>
              <a:rPr lang="zh-CN" altLang="en-US" sz="4400" spc="-15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项目开发汇报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600801" y="3007627"/>
            <a:ext cx="2726651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5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</a:t>
            </a:r>
            <a:r>
              <a:rPr lang="zh-CN" altLang="en-US" sz="1400" spc="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小组成员：赵浩然 桑维光</a:t>
            </a:r>
            <a:endParaRPr lang="en-US" altLang="zh-CN" sz="1400" spc="3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spc="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       陈昊宇 侯力方</a:t>
            </a:r>
            <a:endParaRPr lang="en-US" altLang="zh-CN" sz="1400" spc="3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spc="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汇报人：   赵浩然</a:t>
            </a:r>
          </a:p>
        </p:txBody>
      </p:sp>
    </p:spTree>
    <p:extLst>
      <p:ext uri="{BB962C8B-B14F-4D97-AF65-F5344CB8AC3E}">
        <p14:creationId xmlns:p14="http://schemas.microsoft.com/office/powerpoint/2010/main" val="270753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人脸检测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F9138B2D-25B9-4E81-8407-000CC2D5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8" y="18242280"/>
            <a:ext cx="7582372" cy="1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794275-10C0-4E51-9382-28A8B6DE76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259" y="494032"/>
            <a:ext cx="7877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4E5497B-FA0C-46F1-ACB1-253FE38E8E56}"/>
              </a:ext>
            </a:extLst>
          </p:cNvPr>
          <p:cNvCxnSpPr>
            <a:cxnSpLocks/>
          </p:cNvCxnSpPr>
          <p:nvPr/>
        </p:nvCxnSpPr>
        <p:spPr>
          <a:xfrm>
            <a:off x="2078511" y="2571750"/>
            <a:ext cx="1222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70D0064-56F3-4BD9-82B1-43F6DCFC1845}"/>
              </a:ext>
            </a:extLst>
          </p:cNvPr>
          <p:cNvSpPr txBox="1"/>
          <p:nvPr/>
        </p:nvSpPr>
        <p:spPr>
          <a:xfrm>
            <a:off x="2212041" y="1925419"/>
            <a:ext cx="98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侧滑图片列表，选择人脸识别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50CA6-B18E-41B0-B522-160859F00911}"/>
              </a:ext>
            </a:extLst>
          </p:cNvPr>
          <p:cNvSpPr txBox="1"/>
          <p:nvPr/>
        </p:nvSpPr>
        <p:spPr>
          <a:xfrm>
            <a:off x="5450746" y="1994668"/>
            <a:ext cx="10018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点击人脸检测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D9682A-1769-4E4B-812E-BE39BBC31A59}"/>
              </a:ext>
            </a:extLst>
          </p:cNvPr>
          <p:cNvCxnSpPr/>
          <p:nvPr/>
        </p:nvCxnSpPr>
        <p:spPr>
          <a:xfrm>
            <a:off x="5322688" y="2502499"/>
            <a:ext cx="1257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381F751-E413-45DE-8C64-146122951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2" y="1223634"/>
            <a:ext cx="1827750" cy="37979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2398F9-A8FC-4E7D-8287-0CF040634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00" y="1223633"/>
            <a:ext cx="1886435" cy="391986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FE0D33D-07C2-4507-9886-EFD4F9BF9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32" y="1223633"/>
            <a:ext cx="1886435" cy="39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图片相似度对比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B025072-7DF7-4D60-AD40-A367A1FFFF4F}"/>
              </a:ext>
            </a:extLst>
          </p:cNvPr>
          <p:cNvCxnSpPr/>
          <p:nvPr/>
        </p:nvCxnSpPr>
        <p:spPr>
          <a:xfrm flipH="1" flipV="1">
            <a:off x="5416866" y="4668643"/>
            <a:ext cx="743415" cy="27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A32134DC-FBDA-43CD-8886-83928C460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" y="1074360"/>
            <a:ext cx="1859174" cy="397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A775B40-0A06-445E-812C-4BA512D9B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94" y="1027325"/>
            <a:ext cx="1903171" cy="4069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55BFBA3-7175-48E1-9252-B09E1AE7F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81" y="958494"/>
            <a:ext cx="1952294" cy="4174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A4E5497B-FA0C-46F1-ACB1-253FE38E8E56}"/>
              </a:ext>
            </a:extLst>
          </p:cNvPr>
          <p:cNvCxnSpPr>
            <a:cxnSpLocks/>
          </p:cNvCxnSpPr>
          <p:nvPr/>
        </p:nvCxnSpPr>
        <p:spPr>
          <a:xfrm flipV="1">
            <a:off x="2258179" y="2911992"/>
            <a:ext cx="1064714" cy="1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0">
            <a:extLst>
              <a:ext uri="{FF2B5EF4-FFF2-40B4-BE49-F238E27FC236}">
                <a16:creationId xmlns:a16="http://schemas.microsoft.com/office/drawing/2014/main" id="{A4E5497B-FA0C-46F1-ACB1-253FE38E8E56}"/>
              </a:ext>
            </a:extLst>
          </p:cNvPr>
          <p:cNvCxnSpPr>
            <a:cxnSpLocks/>
          </p:cNvCxnSpPr>
          <p:nvPr/>
        </p:nvCxnSpPr>
        <p:spPr>
          <a:xfrm>
            <a:off x="5362489" y="2931927"/>
            <a:ext cx="1173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70D0064-56F3-4BD9-82B1-43F6DCFC1845}"/>
              </a:ext>
            </a:extLst>
          </p:cNvPr>
          <p:cNvSpPr txBox="1"/>
          <p:nvPr/>
        </p:nvSpPr>
        <p:spPr>
          <a:xfrm>
            <a:off x="2337938" y="2432422"/>
            <a:ext cx="824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从图片列表选择对比图片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913E7F-4C4A-4FE0-94B3-621BFE72CD70}"/>
              </a:ext>
            </a:extLst>
          </p:cNvPr>
          <p:cNvSpPr txBox="1"/>
          <p:nvPr/>
        </p:nvSpPr>
        <p:spPr>
          <a:xfrm>
            <a:off x="5537069" y="2518181"/>
            <a:ext cx="824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显示得分</a:t>
            </a:r>
          </a:p>
        </p:txBody>
      </p:sp>
    </p:spTree>
    <p:extLst>
      <p:ext uri="{BB962C8B-B14F-4D97-AF65-F5344CB8AC3E}">
        <p14:creationId xmlns:p14="http://schemas.microsoft.com/office/powerpoint/2010/main" val="132092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图片相似度对比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37904A-2536-4818-8917-11BB37D4E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83" y="936308"/>
            <a:ext cx="1908687" cy="4080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358C93C-70D5-44AE-8446-F51855654FB1}"/>
              </a:ext>
            </a:extLst>
          </p:cNvPr>
          <p:cNvCxnSpPr>
            <a:cxnSpLocks/>
          </p:cNvCxnSpPr>
          <p:nvPr/>
        </p:nvCxnSpPr>
        <p:spPr>
          <a:xfrm flipH="1">
            <a:off x="7205270" y="2743200"/>
            <a:ext cx="67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DB27223-891D-43C9-940F-4E30F2F2A2B8}"/>
              </a:ext>
            </a:extLst>
          </p:cNvPr>
          <p:cNvSpPr txBox="1"/>
          <p:nvPr/>
        </p:nvSpPr>
        <p:spPr>
          <a:xfrm>
            <a:off x="7880195" y="2593159"/>
            <a:ext cx="12337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没检测到人脸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B51764-6D45-47AA-8A61-F0BD78B93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1" y="888348"/>
            <a:ext cx="1856869" cy="3970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8F94907-0722-4790-AF38-DB82C90B0D83}"/>
              </a:ext>
            </a:extLst>
          </p:cNvPr>
          <p:cNvCxnSpPr>
            <a:cxnSpLocks/>
          </p:cNvCxnSpPr>
          <p:nvPr/>
        </p:nvCxnSpPr>
        <p:spPr>
          <a:xfrm>
            <a:off x="1309851" y="2449551"/>
            <a:ext cx="79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04093E1-6005-41BD-B1C1-DE9F8D611CD3}"/>
              </a:ext>
            </a:extLst>
          </p:cNvPr>
          <p:cNvSpPr txBox="1"/>
          <p:nvPr/>
        </p:nvSpPr>
        <p:spPr>
          <a:xfrm>
            <a:off x="168656" y="2271668"/>
            <a:ext cx="12337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检测不同人脸</a:t>
            </a:r>
          </a:p>
        </p:txBody>
      </p:sp>
    </p:spTree>
    <p:extLst>
      <p:ext uri="{BB962C8B-B14F-4D97-AF65-F5344CB8AC3E}">
        <p14:creationId xmlns:p14="http://schemas.microsoft.com/office/powerpoint/2010/main" val="78412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7: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动植物识别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962A33F-6102-43D4-BA46-04F1B03BB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" y="1074360"/>
            <a:ext cx="1811089" cy="4009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1BBEAA-F421-4DF8-A67D-6C92FE83D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06" y="944887"/>
            <a:ext cx="1903171" cy="4069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77A03A-6C4E-47E1-B46E-C8A712121E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40" y="921160"/>
            <a:ext cx="1847539" cy="4116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直接箭头连接符 10">
            <a:extLst>
              <a:ext uri="{FF2B5EF4-FFF2-40B4-BE49-F238E27FC236}">
                <a16:creationId xmlns:a16="http://schemas.microsoft.com/office/drawing/2014/main" id="{7EDE3DCF-C741-4A56-873F-03438F669D2D}"/>
              </a:ext>
            </a:extLst>
          </p:cNvPr>
          <p:cNvCxnSpPr>
            <a:cxnSpLocks/>
          </p:cNvCxnSpPr>
          <p:nvPr/>
        </p:nvCxnSpPr>
        <p:spPr>
          <a:xfrm flipV="1">
            <a:off x="2258179" y="2913321"/>
            <a:ext cx="4181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0">
            <a:extLst>
              <a:ext uri="{FF2B5EF4-FFF2-40B4-BE49-F238E27FC236}">
                <a16:creationId xmlns:a16="http://schemas.microsoft.com/office/drawing/2014/main" id="{2EA88C38-94FD-476C-ACFB-B92E04194C6A}"/>
              </a:ext>
            </a:extLst>
          </p:cNvPr>
          <p:cNvCxnSpPr>
            <a:cxnSpLocks/>
          </p:cNvCxnSpPr>
          <p:nvPr/>
        </p:nvCxnSpPr>
        <p:spPr>
          <a:xfrm flipV="1">
            <a:off x="4712085" y="2913321"/>
            <a:ext cx="424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97AD0F95-94E0-4A28-A94B-06AA822603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24" y="944887"/>
            <a:ext cx="1963726" cy="4092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061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864114" y="2334056"/>
            <a:ext cx="1415772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项目总结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B0CA53B6-7D08-4AC3-AA96-1090274D4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5628" y="1379490"/>
            <a:ext cx="6527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02</a:t>
            </a:r>
            <a:endParaRPr lang="zh-CN" altLang="en-US" sz="36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99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44036" y="8770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defRPr/>
            </a:pPr>
            <a:r>
              <a:rPr lang="zh-CN" altLang="en-US" sz="1800" b="1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收获</a:t>
            </a:r>
            <a:endParaRPr lang="en-US" sz="2100" b="1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7395" y="1341326"/>
            <a:ext cx="3700020" cy="82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3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通过本次项目，我们完成了一个完整的</a:t>
            </a:r>
            <a:r>
              <a:rPr lang="en-US" altLang="zh-CN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android</a:t>
            </a:r>
            <a:r>
              <a:rPr lang="zh-CN" altLang="en-US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开发，从前端界面设计到后端服务器开发，组员之间分工明确，团结互助，形成了一个氛围良好的小团队。</a:t>
            </a:r>
            <a:endParaRPr lang="en-US" sz="11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72628" y="3383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defRPr/>
            </a:pPr>
            <a:r>
              <a:rPr lang="zh-CN" altLang="en-US" sz="1800" b="1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不足</a:t>
            </a:r>
            <a:endParaRPr lang="en-US" sz="2100" b="1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990" y="3847613"/>
            <a:ext cx="3700020" cy="104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3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但是在本项目中还存在一些问题：</a:t>
            </a:r>
            <a:endParaRPr lang="en-US" altLang="zh-CN" sz="11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Microsoft YaHei" charset="0"/>
              <a:sym typeface="Calibri" panose="020F0502020204030204" pitchFamily="34" charset="0"/>
            </a:endParaRPr>
          </a:p>
          <a:p>
            <a:pPr algn="ctr" defTabSz="685663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1.</a:t>
            </a:r>
            <a:r>
              <a:rPr lang="zh-CN" altLang="en-US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服务器响应缓慢</a:t>
            </a:r>
            <a:endParaRPr lang="en-US" altLang="zh-CN" sz="11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Microsoft YaHei" charset="0"/>
              <a:sym typeface="Calibri" panose="020F0502020204030204" pitchFamily="34" charset="0"/>
            </a:endParaRPr>
          </a:p>
          <a:p>
            <a:pPr algn="ctr" defTabSz="685663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2.UI</a:t>
            </a:r>
            <a:r>
              <a:rPr lang="zh-CN" altLang="en-US" sz="11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界面有待提升</a:t>
            </a:r>
            <a:endParaRPr lang="en-US" altLang="zh-CN" sz="11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Microsoft YaHei" charset="0"/>
              <a:sym typeface="Calibri" panose="020F0502020204030204" pitchFamily="34" charset="0"/>
            </a:endParaRPr>
          </a:p>
          <a:p>
            <a:pPr algn="ctr" defTabSz="685663">
              <a:lnSpc>
                <a:spcPct val="150000"/>
              </a:lnSpc>
              <a:defRPr/>
            </a:pPr>
            <a:endParaRPr lang="en-US" sz="9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7086E85-8C62-4AEE-A5DD-3E5028671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/>
      </p:pic>
      <p:sp>
        <p:nvSpPr>
          <p:cNvPr id="22" name="Shape 2617">
            <a:extLst>
              <a:ext uri="{FF2B5EF4-FFF2-40B4-BE49-F238E27FC236}">
                <a16:creationId xmlns:a16="http://schemas.microsoft.com/office/drawing/2014/main" id="{74A1AF3A-625F-4A61-BCB7-EB6A26631226}"/>
              </a:ext>
            </a:extLst>
          </p:cNvPr>
          <p:cNvSpPr/>
          <p:nvPr/>
        </p:nvSpPr>
        <p:spPr>
          <a:xfrm>
            <a:off x="2119152" y="2965542"/>
            <a:ext cx="368234" cy="301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Shape 2619">
            <a:extLst>
              <a:ext uri="{FF2B5EF4-FFF2-40B4-BE49-F238E27FC236}">
                <a16:creationId xmlns:a16="http://schemas.microsoft.com/office/drawing/2014/main" id="{F6BCBA9C-0A3D-4282-9BBF-7BC05A9D1F6E}"/>
              </a:ext>
            </a:extLst>
          </p:cNvPr>
          <p:cNvSpPr/>
          <p:nvPr/>
        </p:nvSpPr>
        <p:spPr>
          <a:xfrm>
            <a:off x="6683083" y="433440"/>
            <a:ext cx="368234" cy="36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F78FD9-5D61-4387-AAE1-2A08F23FD6F4}"/>
              </a:ext>
            </a:extLst>
          </p:cNvPr>
          <p:cNvCxnSpPr/>
          <p:nvPr/>
        </p:nvCxnSpPr>
        <p:spPr>
          <a:xfrm>
            <a:off x="2119152" y="3811625"/>
            <a:ext cx="30718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C841625-3207-4E08-85D1-D53D75C19DBE}"/>
              </a:ext>
            </a:extLst>
          </p:cNvPr>
          <p:cNvCxnSpPr/>
          <p:nvPr/>
        </p:nvCxnSpPr>
        <p:spPr>
          <a:xfrm>
            <a:off x="6711176" y="1309427"/>
            <a:ext cx="30718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355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71614"/>
            <a:ext cx="37575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Thank you for your listening!</a:t>
            </a:r>
            <a:endParaRPr lang="zh-CN" altLang="en-US" sz="24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561" y="1401749"/>
            <a:ext cx="4544834" cy="898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spc="-15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感谢大家的聆听！</a:t>
            </a:r>
          </a:p>
        </p:txBody>
      </p:sp>
    </p:spTree>
    <p:extLst>
      <p:ext uri="{BB962C8B-B14F-4D97-AF65-F5344CB8AC3E}">
        <p14:creationId xmlns:p14="http://schemas.microsoft.com/office/powerpoint/2010/main" val="232456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079730" y="1529507"/>
            <a:ext cx="1110698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4609" y="160363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b="1" spc="45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赵浩然</a:t>
            </a:r>
            <a:endParaRPr lang="en-US" sz="1500" b="1" spc="450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44249" y="1911585"/>
            <a:ext cx="588879" cy="19620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sz="675" b="1" spc="113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负责分工</a:t>
            </a:r>
            <a:endParaRPr lang="en-US" sz="675" b="1" spc="113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4609" y="2132374"/>
            <a:ext cx="1571849" cy="48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63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后端、服务器、动植物识别、图片列表</a:t>
            </a:r>
            <a:endParaRPr lang="en-US" sz="9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216663" y="1529507"/>
            <a:ext cx="1110698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1542" y="160363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b="1" spc="45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桑维光</a:t>
            </a:r>
            <a:endParaRPr lang="en-US" altLang="zh-CN" sz="1500" b="1" spc="450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1182" y="1911586"/>
            <a:ext cx="588879" cy="19620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sz="675" b="1" spc="113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负责分工</a:t>
            </a:r>
            <a:endParaRPr lang="en-US" sz="675" b="1" spc="113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1542" y="2132375"/>
            <a:ext cx="1571849" cy="27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63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人脸添加、人脸对比及其</a:t>
            </a:r>
            <a:r>
              <a:rPr lang="en-US" altLang="zh-CN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UI</a:t>
            </a:r>
          </a:p>
        </p:txBody>
      </p:sp>
      <p:sp>
        <p:nvSpPr>
          <p:cNvPr id="32" name="Oval 31"/>
          <p:cNvSpPr/>
          <p:nvPr/>
        </p:nvSpPr>
        <p:spPr>
          <a:xfrm>
            <a:off x="1079730" y="2948152"/>
            <a:ext cx="1110698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4609" y="3022283"/>
            <a:ext cx="9348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sz="1500" b="1" spc="45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陈昊宇</a:t>
            </a:r>
            <a:endParaRPr lang="en-US" altLang="zh-CN" sz="1500" b="1" spc="450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4249" y="3330231"/>
            <a:ext cx="588879" cy="19620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sz="675" b="1" spc="113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负责分工</a:t>
            </a:r>
            <a:endParaRPr lang="en-US" sz="675" b="1" spc="113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4609" y="3551019"/>
            <a:ext cx="1571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63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相册读取和文件上传及相应</a:t>
            </a:r>
            <a:r>
              <a:rPr lang="en-US" altLang="zh-CN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UI</a:t>
            </a:r>
          </a:p>
        </p:txBody>
      </p:sp>
      <p:sp>
        <p:nvSpPr>
          <p:cNvPr id="27" name="Oval 26"/>
          <p:cNvSpPr/>
          <p:nvPr/>
        </p:nvSpPr>
        <p:spPr>
          <a:xfrm>
            <a:off x="5216663" y="2948152"/>
            <a:ext cx="1110698" cy="11106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1542" y="302228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b="1" spc="45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侯力方</a:t>
            </a:r>
            <a:endParaRPr lang="en-US" altLang="zh-CN" sz="1500" b="1" spc="450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81182" y="3330231"/>
            <a:ext cx="588879" cy="19620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685663">
              <a:defRPr/>
            </a:pPr>
            <a:r>
              <a:rPr lang="zh-CN" altLang="en-US" sz="675" b="1" spc="113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负责分工</a:t>
            </a:r>
            <a:endParaRPr lang="en-US" sz="675" b="1" spc="113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1542" y="3551019"/>
            <a:ext cx="1571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63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人脸识别、人脸检测及相应</a:t>
            </a:r>
            <a:r>
              <a:rPr lang="en-US" altLang="zh-CN" sz="900" dirty="0">
                <a:solidFill>
                  <a:srgbClr val="73757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Microsoft YaHei" charset="0"/>
                <a:sym typeface="Calibri" panose="020F0502020204030204" pitchFamily="34" charset="0"/>
              </a:rPr>
              <a:t>UI</a:t>
            </a:r>
            <a:endParaRPr lang="en-US" altLang="zh-CN" sz="900" dirty="0">
              <a:solidFill>
                <a:srgbClr val="73757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54604B-A294-43C0-93FB-21554FA28628}"/>
              </a:ext>
            </a:extLst>
          </p:cNvPr>
          <p:cNvSpPr/>
          <p:nvPr/>
        </p:nvSpPr>
        <p:spPr>
          <a:xfrm>
            <a:off x="1051871" y="283013"/>
            <a:ext cx="2764466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小组分工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EC50576-9971-4047-A2F3-0E15249D8B81}"/>
              </a:ext>
            </a:extLst>
          </p:cNvPr>
          <p:cNvGrpSpPr/>
          <p:nvPr/>
        </p:nvGrpSpPr>
        <p:grpSpPr>
          <a:xfrm flipV="1">
            <a:off x="1144725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55225A4-FEFD-47D2-BDC8-1E20B53D93B6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37A8D92-B30E-4363-AC13-9C2965A9815C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08ED54E-7247-4308-BF04-3CE1CFE510EF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80EF7CC-A1A6-4140-BA4E-F393FE189189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BF9E5A0-CBD9-40BB-BF9C-72168A7994C0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C8934BB-89E7-4221-A4B0-022C731976B3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869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538046" y="2028012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功能目录</a:t>
            </a:r>
          </a:p>
        </p:txBody>
      </p:sp>
      <p:sp>
        <p:nvSpPr>
          <p:cNvPr id="29" name="矩形 28"/>
          <p:cNvSpPr/>
          <p:nvPr/>
        </p:nvSpPr>
        <p:spPr>
          <a:xfrm>
            <a:off x="1215086" y="2599818"/>
            <a:ext cx="2061688" cy="53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Success Always Belongs For Those Who Are Prepared</a:t>
            </a:r>
          </a:p>
        </p:txBody>
      </p:sp>
      <p:cxnSp>
        <p:nvCxnSpPr>
          <p:cNvPr id="30" name="直接连接符 29"/>
          <p:cNvCxnSpPr>
            <a:cxnSpLocks/>
          </p:cNvCxnSpPr>
          <p:nvPr/>
        </p:nvCxnSpPr>
        <p:spPr>
          <a:xfrm>
            <a:off x="2055500" y="2571750"/>
            <a:ext cx="38086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FB502CA6-4B60-4FFE-AB27-E5EA417F6DEE}"/>
              </a:ext>
            </a:extLst>
          </p:cNvPr>
          <p:cNvSpPr/>
          <p:nvPr/>
        </p:nvSpPr>
        <p:spPr>
          <a:xfrm>
            <a:off x="5267687" y="158165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功能说明</a:t>
            </a: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F0A02EA-C698-43C5-9828-CEC0E4014B16}"/>
              </a:ext>
            </a:extLst>
          </p:cNvPr>
          <p:cNvSpPr/>
          <p:nvPr/>
        </p:nvSpPr>
        <p:spPr>
          <a:xfrm>
            <a:off x="4614999" y="1465382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949E8C3-805D-4731-8FC6-C001063EC491}"/>
              </a:ext>
            </a:extLst>
          </p:cNvPr>
          <p:cNvSpPr/>
          <p:nvPr/>
        </p:nvSpPr>
        <p:spPr>
          <a:xfrm>
            <a:off x="5267686" y="304538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项目总结</a:t>
            </a: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C9BEDD1-63FA-4130-99A6-98BFA354E13D}"/>
              </a:ext>
            </a:extLst>
          </p:cNvPr>
          <p:cNvSpPr/>
          <p:nvPr/>
        </p:nvSpPr>
        <p:spPr>
          <a:xfrm>
            <a:off x="4614999" y="2928411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864115" y="2354462"/>
            <a:ext cx="1415772" cy="5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功能说明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B0CA53B6-7D08-4AC3-AA96-1090274D4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5628" y="1379490"/>
            <a:ext cx="6527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01</a:t>
            </a:r>
            <a:endParaRPr lang="zh-CN" altLang="en-US" sz="36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1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947360" y="2480085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lnSpc>
                <a:spcPct val="150000"/>
              </a:lnSpc>
              <a:defRPr/>
            </a:pPr>
            <a:r>
              <a:rPr lang="zh-CN" altLang="en-US" sz="1200" b="1" spc="113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拍照并上传到服务器</a:t>
            </a:r>
            <a:endParaRPr lang="en-US" sz="1800" b="1" spc="113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4" name="Shape 2525"/>
          <p:cNvSpPr/>
          <p:nvPr/>
        </p:nvSpPr>
        <p:spPr>
          <a:xfrm>
            <a:off x="1616609" y="1996918"/>
            <a:ext cx="368234" cy="368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6" name="Shape 2617"/>
          <p:cNvSpPr/>
          <p:nvPr/>
        </p:nvSpPr>
        <p:spPr>
          <a:xfrm>
            <a:off x="7123280" y="2030377"/>
            <a:ext cx="368234" cy="301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Shape 2619"/>
          <p:cNvSpPr/>
          <p:nvPr/>
        </p:nvSpPr>
        <p:spPr>
          <a:xfrm>
            <a:off x="4370626" y="2030377"/>
            <a:ext cx="368234" cy="36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0" name="Shape 2902"/>
          <p:cNvSpPr/>
          <p:nvPr/>
        </p:nvSpPr>
        <p:spPr>
          <a:xfrm>
            <a:off x="3026841" y="2277660"/>
            <a:ext cx="314782" cy="62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01815" y="2480085"/>
            <a:ext cx="1531702" cy="339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lnSpc>
                <a:spcPct val="150000"/>
              </a:lnSpc>
              <a:defRPr/>
            </a:pPr>
            <a:r>
              <a:rPr lang="zh-CN" altLang="en-US" sz="1200" b="1" spc="113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图片列表选取图片</a:t>
            </a:r>
            <a:endParaRPr lang="en-US" sz="1800" b="1" spc="113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8835" y="2480085"/>
            <a:ext cx="858184" cy="339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lnSpc>
                <a:spcPct val="150000"/>
              </a:lnSpc>
              <a:defRPr/>
            </a:pPr>
            <a:r>
              <a:rPr lang="zh-CN" altLang="en-US" sz="1200" b="1" spc="113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人脸识别</a:t>
            </a:r>
            <a:endParaRPr lang="en-US" sz="1800" b="1" spc="113" dirty="0">
              <a:solidFill>
                <a:srgbClr val="1B1B1B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Shape 2902"/>
          <p:cNvSpPr/>
          <p:nvPr/>
        </p:nvSpPr>
        <p:spPr>
          <a:xfrm>
            <a:off x="6013896" y="2277660"/>
            <a:ext cx="314782" cy="62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9" y="283013"/>
            <a:ext cx="2764466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功能说明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E1D2E71-DB4F-4568-96BD-41E71506AD68}"/>
              </a:ext>
            </a:extLst>
          </p:cNvPr>
          <p:cNvCxnSpPr/>
          <p:nvPr/>
        </p:nvCxnSpPr>
        <p:spPr>
          <a:xfrm>
            <a:off x="1616609" y="2877819"/>
            <a:ext cx="30718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2BB7DD0-3A7F-42EB-93E1-B7E1F4BB3A0C}"/>
              </a:ext>
            </a:extLst>
          </p:cNvPr>
          <p:cNvCxnSpPr/>
          <p:nvPr/>
        </p:nvCxnSpPr>
        <p:spPr>
          <a:xfrm>
            <a:off x="4401153" y="2877819"/>
            <a:ext cx="30718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5D9A1D4-F463-4619-84C8-9671A675119C}"/>
              </a:ext>
            </a:extLst>
          </p:cNvPr>
          <p:cNvCxnSpPr/>
          <p:nvPr/>
        </p:nvCxnSpPr>
        <p:spPr>
          <a:xfrm>
            <a:off x="7153807" y="2877819"/>
            <a:ext cx="30718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拍照、相册上传到服务器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cxnSp>
        <p:nvCxnSpPr>
          <p:cNvPr id="4" name="直线箭头连接符 3"/>
          <p:cNvCxnSpPr/>
          <p:nvPr/>
        </p:nvCxnSpPr>
        <p:spPr>
          <a:xfrm>
            <a:off x="2646050" y="3102874"/>
            <a:ext cx="1283446" cy="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837331" y="2794975"/>
            <a:ext cx="93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/>
                </a:solidFill>
              </a:rPr>
              <a:t>拍照结束</a:t>
            </a: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832667" y="3110453"/>
            <a:ext cx="1043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39435" y="2794976"/>
            <a:ext cx="61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/>
                </a:solidFill>
              </a:rPr>
              <a:t>上传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9" y="1075883"/>
            <a:ext cx="1903171" cy="40691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95" y="1077406"/>
            <a:ext cx="1902459" cy="40676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61" y="1075883"/>
            <a:ext cx="1903172" cy="40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服务器获取图片列表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F9138B2D-25B9-4E81-8407-000CC2D5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8" y="18242280"/>
            <a:ext cx="7582372" cy="1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794275-10C0-4E51-9382-28A8B6DE76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259" y="494032"/>
            <a:ext cx="7877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0D0064-56F3-4BD9-82B1-43F6DCFC1845}"/>
              </a:ext>
            </a:extLst>
          </p:cNvPr>
          <p:cNvSpPr txBox="1"/>
          <p:nvPr/>
        </p:nvSpPr>
        <p:spPr>
          <a:xfrm>
            <a:off x="2524481" y="2340917"/>
            <a:ext cx="145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列表界面显示服务器中上传的图片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50CA6-B18E-41B0-B522-160859F00911}"/>
              </a:ext>
            </a:extLst>
          </p:cNvPr>
          <p:cNvSpPr txBox="1"/>
          <p:nvPr/>
        </p:nvSpPr>
        <p:spPr>
          <a:xfrm>
            <a:off x="7723903" y="2294750"/>
            <a:ext cx="1734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</a:rPr>
              <a:t>图片的预览功能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DBB5D-6278-4761-AF19-90EBF75E2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0" y="1190067"/>
            <a:ext cx="1929916" cy="34594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1F7093-9BBE-408E-91B5-02D85D43A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70" y="1140362"/>
            <a:ext cx="1929917" cy="35091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40F44C-DCC6-49B4-855E-D6BD59200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87" y="1140362"/>
            <a:ext cx="1929916" cy="35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人脸添加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F9138B2D-25B9-4E81-8407-000CC2D5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8" y="18242280"/>
            <a:ext cx="7582372" cy="1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794275-10C0-4E51-9382-28A8B6DE76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259" y="494032"/>
            <a:ext cx="7877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4E5497B-FA0C-46F1-ACB1-253FE38E8E56}"/>
              </a:ext>
            </a:extLst>
          </p:cNvPr>
          <p:cNvCxnSpPr>
            <a:cxnSpLocks/>
          </p:cNvCxnSpPr>
          <p:nvPr/>
        </p:nvCxnSpPr>
        <p:spPr>
          <a:xfrm>
            <a:off x="2078511" y="2571750"/>
            <a:ext cx="1222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70D0064-56F3-4BD9-82B1-43F6DCFC1845}"/>
              </a:ext>
            </a:extLst>
          </p:cNvPr>
          <p:cNvSpPr txBox="1"/>
          <p:nvPr/>
        </p:nvSpPr>
        <p:spPr>
          <a:xfrm>
            <a:off x="2212041" y="1925419"/>
            <a:ext cx="98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侧滑图片列表，点击人脸识别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50CA6-B18E-41B0-B522-160859F00911}"/>
              </a:ext>
            </a:extLst>
          </p:cNvPr>
          <p:cNvSpPr txBox="1"/>
          <p:nvPr/>
        </p:nvSpPr>
        <p:spPr>
          <a:xfrm>
            <a:off x="5322688" y="1856169"/>
            <a:ext cx="12158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点击人脸添加，输入组号和用户信息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D9682A-1769-4E4B-812E-BE39BBC31A59}"/>
              </a:ext>
            </a:extLst>
          </p:cNvPr>
          <p:cNvCxnSpPr/>
          <p:nvPr/>
        </p:nvCxnSpPr>
        <p:spPr>
          <a:xfrm>
            <a:off x="5322688" y="2502499"/>
            <a:ext cx="1257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B73DFF1-FE31-45F8-BD49-E26EF071D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7" y="1190568"/>
            <a:ext cx="1860284" cy="3865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458EF9-31DB-4475-94C0-9A9CE92573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6" y="1190568"/>
            <a:ext cx="1902348" cy="39529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B70047-FF37-45CE-9697-997AE88F0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69" y="1140364"/>
            <a:ext cx="1978131" cy="40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4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AFAF"/>
            </a:gs>
            <a:gs pos="100000">
              <a:srgbClr val="E79C9C"/>
            </a:gs>
            <a:gs pos="90000">
              <a:schemeClr val="accent6">
                <a:lumMod val="40000"/>
                <a:lumOff val="60000"/>
              </a:schemeClr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E7678D3-EEEB-4E52-9165-468BE0B1A245}"/>
              </a:ext>
            </a:extLst>
          </p:cNvPr>
          <p:cNvSpPr/>
          <p:nvPr/>
        </p:nvSpPr>
        <p:spPr>
          <a:xfrm>
            <a:off x="1121538" y="283013"/>
            <a:ext cx="3535521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功能</a:t>
            </a:r>
            <a:r>
              <a:rPr lang="en-US" altLang="zh-CN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4:</a:t>
            </a:r>
            <a:r>
              <a:rPr lang="zh-CN" altLang="en-US" sz="1800" dirty="0">
                <a:solidFill>
                  <a:srgbClr val="1B1B1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人脸搜索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84E87A-6869-42AD-8ED1-A7BE82566022}"/>
              </a:ext>
            </a:extLst>
          </p:cNvPr>
          <p:cNvGrpSpPr/>
          <p:nvPr/>
        </p:nvGrpSpPr>
        <p:grpSpPr>
          <a:xfrm flipV="1">
            <a:off x="1214393" y="863797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DE89D8C-1894-4DE5-B971-2914143000C1}"/>
                </a:ext>
              </a:extLst>
            </p:cNvPr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1F6F171-68FF-4E93-82AB-9873F70790C5}"/>
                </a:ext>
              </a:extLst>
            </p:cNvPr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B8C067-A672-4AE5-B123-D8103681EE66}"/>
                </a:ext>
              </a:extLst>
            </p:cNvPr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A3EBAF3-663C-4C9B-B6D1-0A9DBF0B3C96}"/>
                </a:ext>
              </a:extLst>
            </p:cNvPr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3CEFA7-5281-4B05-ABBC-065E6FD7CB65}"/>
                </a:ext>
              </a:extLst>
            </p:cNvPr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26CDCC1-B262-4C31-BADA-0BD6902A9B99}"/>
                </a:ext>
              </a:extLst>
            </p:cNvPr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F9138B2D-25B9-4E81-8407-000CC2D5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8" y="18242280"/>
            <a:ext cx="7582372" cy="1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794275-10C0-4E51-9382-28A8B6DE76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66210" y="493743"/>
            <a:ext cx="7877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4E5497B-FA0C-46F1-ACB1-253FE38E8E56}"/>
              </a:ext>
            </a:extLst>
          </p:cNvPr>
          <p:cNvCxnSpPr>
            <a:cxnSpLocks/>
          </p:cNvCxnSpPr>
          <p:nvPr/>
        </p:nvCxnSpPr>
        <p:spPr>
          <a:xfrm>
            <a:off x="1681295" y="2571750"/>
            <a:ext cx="82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70D0064-56F3-4BD9-82B1-43F6DCFC1845}"/>
              </a:ext>
            </a:extLst>
          </p:cNvPr>
          <p:cNvSpPr txBox="1"/>
          <p:nvPr/>
        </p:nvSpPr>
        <p:spPr>
          <a:xfrm>
            <a:off x="1654793" y="2017450"/>
            <a:ext cx="824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2"/>
                </a:solidFill>
              </a:rPr>
              <a:t>侧滑图片列表，选择人脸识别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50CA6-B18E-41B0-B522-160859F00911}"/>
              </a:ext>
            </a:extLst>
          </p:cNvPr>
          <p:cNvSpPr txBox="1"/>
          <p:nvPr/>
        </p:nvSpPr>
        <p:spPr>
          <a:xfrm>
            <a:off x="6711102" y="2116799"/>
            <a:ext cx="71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</a:rPr>
              <a:t>选择分组进行搜索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D9682A-1769-4E4B-812E-BE39BBC31A59}"/>
              </a:ext>
            </a:extLst>
          </p:cNvPr>
          <p:cNvCxnSpPr>
            <a:cxnSpLocks/>
          </p:cNvCxnSpPr>
          <p:nvPr/>
        </p:nvCxnSpPr>
        <p:spPr>
          <a:xfrm>
            <a:off x="6751166" y="2550405"/>
            <a:ext cx="637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07DB15E-0D27-479A-9D9E-68C67D2C2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98" y="1189314"/>
            <a:ext cx="1782260" cy="370339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CE79BF9-BA24-4D51-A9B7-0D42D54F1177}"/>
              </a:ext>
            </a:extLst>
          </p:cNvPr>
          <p:cNvCxnSpPr>
            <a:cxnSpLocks/>
          </p:cNvCxnSpPr>
          <p:nvPr/>
        </p:nvCxnSpPr>
        <p:spPr>
          <a:xfrm>
            <a:off x="4353579" y="2571448"/>
            <a:ext cx="606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7AAB4EE-D4F5-4CA9-A661-FBDE52F0E71D}"/>
              </a:ext>
            </a:extLst>
          </p:cNvPr>
          <p:cNvSpPr txBox="1"/>
          <p:nvPr/>
        </p:nvSpPr>
        <p:spPr>
          <a:xfrm>
            <a:off x="4282675" y="2270688"/>
            <a:ext cx="702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</a:rPr>
              <a:t>人脸搜索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B9C6CE5-6FF6-4D58-8218-8E8F7288E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" y="1242846"/>
            <a:ext cx="1666047" cy="366607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C5C83CA-5E4C-4144-A561-6C96571792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06" y="1167752"/>
            <a:ext cx="1782260" cy="391931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1B17C07-0B44-46FA-971D-A96367A07A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6" y="1167752"/>
            <a:ext cx="1782260" cy="37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372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91">
      <a:dk1>
        <a:srgbClr val="A1A1A1"/>
      </a:dk1>
      <a:lt1>
        <a:sysClr val="window" lastClr="FFFFFF"/>
      </a:lt1>
      <a:dk2>
        <a:srgbClr val="2F2F2F"/>
      </a:dk2>
      <a:lt2>
        <a:srgbClr val="FFFFFF"/>
      </a:lt2>
      <a:accent1>
        <a:srgbClr val="CE1818"/>
      </a:accent1>
      <a:accent2>
        <a:srgbClr val="2F2F2F"/>
      </a:accent2>
      <a:accent3>
        <a:srgbClr val="8B8B8B"/>
      </a:accent3>
      <a:accent4>
        <a:srgbClr val="555555"/>
      </a:accent4>
      <a:accent5>
        <a:srgbClr val="C6C6C6"/>
      </a:accent5>
      <a:accent6>
        <a:srgbClr val="A1A1A1"/>
      </a:accent6>
      <a:hlink>
        <a:srgbClr val="D43040"/>
      </a:hlink>
      <a:folHlink>
        <a:srgbClr val="FFC00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334</Words>
  <Application>Microsoft Office PowerPoint</Application>
  <PresentationFormat>全屏显示(16:9)</PresentationFormat>
  <Paragraphs>70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Lato Light</vt:lpstr>
      <vt:lpstr>等线</vt:lpstr>
      <vt:lpstr>Arial</vt:lpstr>
      <vt:lpstr>Calibri</vt:lpstr>
      <vt:lpstr>Calibri Light</vt:lpstr>
      <vt:lpstr>2_Office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赵 浩然</cp:lastModifiedBy>
  <cp:revision>108</cp:revision>
  <dcterms:created xsi:type="dcterms:W3CDTF">2017-05-02T06:39:58Z</dcterms:created>
  <dcterms:modified xsi:type="dcterms:W3CDTF">2019-11-16T12:56:27Z</dcterms:modified>
</cp:coreProperties>
</file>